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345085" y="5188165"/>
            <a:ext cx="12973554" cy="1715229"/>
          </a:xfrm>
          <a:prstGeom prst="rect">
            <a:avLst/>
          </a:prstGeom>
        </p:spPr>
        <p:txBody>
          <a:bodyPr anchor="t" rtlCol="false" tIns="0" lIns="0" bIns="0" rIns="0">
            <a:spAutoFit/>
          </a:bodyPr>
          <a:lstStyle/>
          <a:p>
            <a:pPr algn="just">
              <a:lnSpc>
                <a:spcPts val="13263"/>
              </a:lnSpc>
            </a:pPr>
            <a:r>
              <a:rPr lang="en-US" sz="12057" spc="868">
                <a:solidFill>
                  <a:srgbClr val="FFFFFF"/>
                </a:solidFill>
                <a:latin typeface="Open Sauce Medium"/>
              </a:rPr>
              <a:t>COVID DATA</a:t>
            </a:r>
          </a:p>
        </p:txBody>
      </p:sp>
      <p:sp>
        <p:nvSpPr>
          <p:cNvPr name="TextBox 5" id="5"/>
          <p:cNvSpPr txBox="true"/>
          <p:nvPr/>
        </p:nvSpPr>
        <p:spPr>
          <a:xfrm rot="0">
            <a:off x="1619281" y="7254681"/>
            <a:ext cx="5132793" cy="1502545"/>
          </a:xfrm>
          <a:prstGeom prst="rect">
            <a:avLst/>
          </a:prstGeom>
        </p:spPr>
        <p:txBody>
          <a:bodyPr anchor="t" rtlCol="false" tIns="0" lIns="0" bIns="0" rIns="0">
            <a:spAutoFit/>
          </a:bodyPr>
          <a:lstStyle/>
          <a:p>
            <a:pPr>
              <a:lnSpc>
                <a:spcPts val="2351"/>
              </a:lnSpc>
            </a:pPr>
            <a:r>
              <a:rPr lang="en-US" sz="2137" spc="181">
                <a:solidFill>
                  <a:srgbClr val="FFFFFF"/>
                </a:solidFill>
                <a:latin typeface="Agrandir Narrow Bold"/>
              </a:rPr>
              <a:t>BY:</a:t>
            </a:r>
          </a:p>
          <a:p>
            <a:pPr>
              <a:lnSpc>
                <a:spcPts val="2351"/>
              </a:lnSpc>
            </a:pPr>
            <a:r>
              <a:rPr lang="en-US" sz="2137" spc="181">
                <a:solidFill>
                  <a:srgbClr val="FFFFFF"/>
                </a:solidFill>
                <a:latin typeface="Agrandir Narrow Bold"/>
              </a:rPr>
              <a:t>SMRITHI MOHAN</a:t>
            </a:r>
          </a:p>
          <a:p>
            <a:pPr>
              <a:lnSpc>
                <a:spcPts val="2351"/>
              </a:lnSpc>
            </a:pPr>
            <a:r>
              <a:rPr lang="en-US" sz="2137" spc="181">
                <a:solidFill>
                  <a:srgbClr val="FFFFFF"/>
                </a:solidFill>
                <a:latin typeface="Agrandir Narrow Bold"/>
              </a:rPr>
              <a:t>UNNATI</a:t>
            </a:r>
          </a:p>
          <a:p>
            <a:pPr>
              <a:lnSpc>
                <a:spcPts val="2351"/>
              </a:lnSpc>
            </a:pPr>
            <a:r>
              <a:rPr lang="en-US" sz="2137" spc="181">
                <a:solidFill>
                  <a:srgbClr val="FFFFFF"/>
                </a:solidFill>
                <a:latin typeface="Agrandir Narrow Bold"/>
              </a:rPr>
              <a:t>DIVYA RAKSHITA</a:t>
            </a:r>
          </a:p>
          <a:p>
            <a:pPr>
              <a:lnSpc>
                <a:spcPts val="2351"/>
              </a:lnSpc>
            </a:pPr>
            <a:r>
              <a:rPr lang="en-US" sz="2137" spc="181">
                <a:solidFill>
                  <a:srgbClr val="FFFFFF"/>
                </a:solidFill>
                <a:latin typeface="Agrandir Narrow Bold"/>
              </a:rPr>
              <a:t>YASHWANTH</a:t>
            </a:r>
          </a:p>
        </p:txBody>
      </p:sp>
      <p:grpSp>
        <p:nvGrpSpPr>
          <p:cNvPr name="Group 6" id="6"/>
          <p:cNvGrpSpPr>
            <a:grpSpLocks noChangeAspect="true"/>
          </p:cNvGrpSpPr>
          <p:nvPr/>
        </p:nvGrpSpPr>
        <p:grpSpPr>
          <a:xfrm rot="0">
            <a:off x="289216" y="501429"/>
            <a:ext cx="1478968" cy="1478962"/>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4" id="4"/>
          <p:cNvGrpSpPr/>
          <p:nvPr/>
        </p:nvGrpSpPr>
        <p:grpSpPr>
          <a:xfrm rot="0">
            <a:off x="9742362" y="2612047"/>
            <a:ext cx="6880678" cy="2055203"/>
            <a:chOff x="0" y="0"/>
            <a:chExt cx="1812195" cy="541288"/>
          </a:xfrm>
        </p:grpSpPr>
        <p:sp>
          <p:nvSpPr>
            <p:cNvPr name="Freeform 5" id="5"/>
            <p:cNvSpPr/>
            <p:nvPr/>
          </p:nvSpPr>
          <p:spPr>
            <a:xfrm flipH="false" flipV="false" rot="0">
              <a:off x="0" y="0"/>
              <a:ext cx="1812195" cy="541288"/>
            </a:xfrm>
            <a:custGeom>
              <a:avLst/>
              <a:gdLst/>
              <a:ahLst/>
              <a:cxnLst/>
              <a:rect r="r" b="b" t="t" l="l"/>
              <a:pathLst>
                <a:path h="541288" w="1812195">
                  <a:moveTo>
                    <a:pt x="0" y="0"/>
                  </a:moveTo>
                  <a:lnTo>
                    <a:pt x="1812195" y="0"/>
                  </a:lnTo>
                  <a:lnTo>
                    <a:pt x="1812195" y="541288"/>
                  </a:lnTo>
                  <a:lnTo>
                    <a:pt x="0" y="541288"/>
                  </a:lnTo>
                  <a:close/>
                </a:path>
              </a:pathLst>
            </a:custGeom>
            <a:solidFill>
              <a:srgbClr val="000000">
                <a:alpha val="0"/>
              </a:srgbClr>
            </a:solidFill>
            <a:ln w="38100" cap="sq">
              <a:solidFill>
                <a:srgbClr val="F5F5F5"/>
              </a:solidFill>
              <a:prstDash val="solid"/>
              <a:miter/>
            </a:ln>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9220200" y="3072119"/>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838745" y="4174609"/>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838649" y="1977800"/>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3713044"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OVERVIEW</a:t>
            </a:r>
          </a:p>
        </p:txBody>
      </p:sp>
      <p:sp>
        <p:nvSpPr>
          <p:cNvPr name="TextBox 6" id="6"/>
          <p:cNvSpPr txBox="true"/>
          <p:nvPr/>
        </p:nvSpPr>
        <p:spPr>
          <a:xfrm rot="0">
            <a:off x="362880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01</a:t>
            </a:r>
          </a:p>
        </p:txBody>
      </p:sp>
      <p:sp>
        <p:nvSpPr>
          <p:cNvPr name="TextBox 7" id="7"/>
          <p:cNvSpPr txBox="true"/>
          <p:nvPr/>
        </p:nvSpPr>
        <p:spPr>
          <a:xfrm rot="0">
            <a:off x="649426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02</a:t>
            </a:r>
          </a:p>
        </p:txBody>
      </p:sp>
      <p:sp>
        <p:nvSpPr>
          <p:cNvPr name="TextBox 8" id="8"/>
          <p:cNvSpPr txBox="true"/>
          <p:nvPr/>
        </p:nvSpPr>
        <p:spPr>
          <a:xfrm rot="0">
            <a:off x="942688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03</a:t>
            </a:r>
          </a:p>
        </p:txBody>
      </p:sp>
      <p:sp>
        <p:nvSpPr>
          <p:cNvPr name="TextBox 9" id="9"/>
          <p:cNvSpPr txBox="true"/>
          <p:nvPr/>
        </p:nvSpPr>
        <p:spPr>
          <a:xfrm rot="0">
            <a:off x="1235917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04</a:t>
            </a:r>
          </a:p>
        </p:txBody>
      </p:sp>
      <p:sp>
        <p:nvSpPr>
          <p:cNvPr name="TextBox 10" id="10"/>
          <p:cNvSpPr txBox="true"/>
          <p:nvPr/>
        </p:nvSpPr>
        <p:spPr>
          <a:xfrm rot="0">
            <a:off x="6662736"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KPI</a:t>
            </a:r>
          </a:p>
        </p:txBody>
      </p:sp>
      <p:sp>
        <p:nvSpPr>
          <p:cNvPr name="TextBox 11" id="11"/>
          <p:cNvSpPr txBox="true"/>
          <p:nvPr/>
        </p:nvSpPr>
        <p:spPr>
          <a:xfrm rot="0">
            <a:off x="9612429"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DASHBOARDS</a:t>
            </a:r>
          </a:p>
        </p:txBody>
      </p:sp>
      <p:sp>
        <p:nvSpPr>
          <p:cNvPr name="TextBox 12" id="12"/>
          <p:cNvSpPr txBox="true"/>
          <p:nvPr/>
        </p:nvSpPr>
        <p:spPr>
          <a:xfrm rot="0">
            <a:off x="12562122"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INSIGHTS</a:t>
            </a:r>
          </a:p>
        </p:txBody>
      </p:sp>
      <p:sp>
        <p:nvSpPr>
          <p:cNvPr name="TextBox 13" id="13"/>
          <p:cNvSpPr txBox="true"/>
          <p:nvPr/>
        </p:nvSpPr>
        <p:spPr>
          <a:xfrm rot="0">
            <a:off x="3838615" y="2876325"/>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254221"/>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797343"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OVERVIEW</a:t>
            </a:r>
          </a:p>
        </p:txBody>
      </p:sp>
      <p:sp>
        <p:nvSpPr>
          <p:cNvPr name="TextBox 9" id="9"/>
          <p:cNvSpPr txBox="true"/>
          <p:nvPr/>
        </p:nvSpPr>
        <p:spPr>
          <a:xfrm rot="0">
            <a:off x="10559239" y="4295563"/>
            <a:ext cx="7309503" cy="4962737"/>
          </a:xfrm>
          <a:prstGeom prst="rect">
            <a:avLst/>
          </a:prstGeom>
        </p:spPr>
        <p:txBody>
          <a:bodyPr anchor="t" rtlCol="false" tIns="0" lIns="0" bIns="0" rIns="0">
            <a:spAutoFit/>
          </a:bodyPr>
          <a:lstStyle/>
          <a:p>
            <a:pPr>
              <a:lnSpc>
                <a:spcPts val="3935"/>
              </a:lnSpc>
            </a:pPr>
            <a:r>
              <a:rPr lang="en-US" sz="2677">
                <a:solidFill>
                  <a:srgbClr val="FFFFFF"/>
                </a:solidFill>
                <a:latin typeface="Open Sauce"/>
              </a:rPr>
              <a:t>Understanding the Impact of COVID-19: Analysing the Data and Its Effects on Society.</a:t>
            </a:r>
          </a:p>
          <a:p>
            <a:pPr>
              <a:lnSpc>
                <a:spcPts val="3935"/>
              </a:lnSpc>
            </a:pPr>
            <a:r>
              <a:rPr lang="en-US" sz="2677">
                <a:solidFill>
                  <a:srgbClr val="FFFFFF"/>
                </a:solidFill>
                <a:latin typeface="Open Sauce"/>
              </a:rPr>
              <a:t>COVID-19 is a term that has become a part of our daily vocabulary over the past few years, and its impact has been nothing short of revolutionary. In this presentation, we will provide an overview of the data collected, as well as the individuals and sectors that have been most impacted by it.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9494944" y="2372147"/>
            <a:ext cx="2892690" cy="1763000"/>
          </a:xfrm>
          <a:custGeom>
            <a:avLst/>
            <a:gdLst/>
            <a:ahLst/>
            <a:cxnLst/>
            <a:rect r="r" b="b" t="t" l="l"/>
            <a:pathLst>
              <a:path h="1763000" w="2892690">
                <a:moveTo>
                  <a:pt x="0" y="0"/>
                </a:moveTo>
                <a:lnTo>
                  <a:pt x="2892689" y="0"/>
                </a:lnTo>
                <a:lnTo>
                  <a:pt x="2892689" y="1763001"/>
                </a:lnTo>
                <a:lnTo>
                  <a:pt x="0" y="1763001"/>
                </a:lnTo>
                <a:lnTo>
                  <a:pt x="0" y="0"/>
                </a:lnTo>
                <a:close/>
              </a:path>
            </a:pathLst>
          </a:custGeom>
          <a:blipFill>
            <a:blip r:embed="rId3"/>
            <a:stretch>
              <a:fillRect l="0" t="0" r="0" b="0"/>
            </a:stretch>
          </a:blipFill>
        </p:spPr>
      </p:sp>
      <p:sp>
        <p:nvSpPr>
          <p:cNvPr name="Freeform 8" id="8"/>
          <p:cNvSpPr/>
          <p:nvPr/>
        </p:nvSpPr>
        <p:spPr>
          <a:xfrm flipH="false" flipV="false" rot="0">
            <a:off x="9223219" y="4371123"/>
            <a:ext cx="3436138" cy="2020242"/>
          </a:xfrm>
          <a:custGeom>
            <a:avLst/>
            <a:gdLst/>
            <a:ahLst/>
            <a:cxnLst/>
            <a:rect r="r" b="b" t="t" l="l"/>
            <a:pathLst>
              <a:path h="2020242" w="3436138">
                <a:moveTo>
                  <a:pt x="0" y="0"/>
                </a:moveTo>
                <a:lnTo>
                  <a:pt x="3436139" y="0"/>
                </a:lnTo>
                <a:lnTo>
                  <a:pt x="3436139" y="2020242"/>
                </a:lnTo>
                <a:lnTo>
                  <a:pt x="0" y="2020242"/>
                </a:lnTo>
                <a:lnTo>
                  <a:pt x="0" y="0"/>
                </a:lnTo>
                <a:close/>
              </a:path>
            </a:pathLst>
          </a:custGeom>
          <a:blipFill>
            <a:blip r:embed="rId4"/>
            <a:stretch>
              <a:fillRect l="0" t="0" r="0" b="0"/>
            </a:stretch>
          </a:blipFill>
        </p:spPr>
      </p:sp>
      <p:sp>
        <p:nvSpPr>
          <p:cNvPr name="Freeform 9" id="9"/>
          <p:cNvSpPr/>
          <p:nvPr/>
        </p:nvSpPr>
        <p:spPr>
          <a:xfrm flipH="false" flipV="false" rot="0">
            <a:off x="12640308" y="2372147"/>
            <a:ext cx="2789224" cy="1763000"/>
          </a:xfrm>
          <a:custGeom>
            <a:avLst/>
            <a:gdLst/>
            <a:ahLst/>
            <a:cxnLst/>
            <a:rect r="r" b="b" t="t" l="l"/>
            <a:pathLst>
              <a:path h="1763000" w="2789224">
                <a:moveTo>
                  <a:pt x="0" y="0"/>
                </a:moveTo>
                <a:lnTo>
                  <a:pt x="2789224" y="0"/>
                </a:lnTo>
                <a:lnTo>
                  <a:pt x="2789224" y="1763001"/>
                </a:lnTo>
                <a:lnTo>
                  <a:pt x="0" y="1763001"/>
                </a:lnTo>
                <a:lnTo>
                  <a:pt x="0" y="0"/>
                </a:lnTo>
                <a:close/>
              </a:path>
            </a:pathLst>
          </a:custGeom>
          <a:blipFill>
            <a:blip r:embed="rId5"/>
            <a:stretch>
              <a:fillRect l="0" t="0" r="0" b="0"/>
            </a:stretch>
          </a:blipFill>
        </p:spPr>
      </p:sp>
      <p:sp>
        <p:nvSpPr>
          <p:cNvPr name="Freeform 10" id="10"/>
          <p:cNvSpPr/>
          <p:nvPr/>
        </p:nvSpPr>
        <p:spPr>
          <a:xfrm flipH="false" flipV="false" rot="0">
            <a:off x="12832845" y="4371123"/>
            <a:ext cx="3996870" cy="1701370"/>
          </a:xfrm>
          <a:custGeom>
            <a:avLst/>
            <a:gdLst/>
            <a:ahLst/>
            <a:cxnLst/>
            <a:rect r="r" b="b" t="t" l="l"/>
            <a:pathLst>
              <a:path h="1701370" w="3996870">
                <a:moveTo>
                  <a:pt x="0" y="0"/>
                </a:moveTo>
                <a:lnTo>
                  <a:pt x="3996871" y="0"/>
                </a:lnTo>
                <a:lnTo>
                  <a:pt x="3996871" y="1701371"/>
                </a:lnTo>
                <a:lnTo>
                  <a:pt x="0" y="1701371"/>
                </a:lnTo>
                <a:lnTo>
                  <a:pt x="0" y="0"/>
                </a:lnTo>
                <a:close/>
              </a:path>
            </a:pathLst>
          </a:custGeom>
          <a:blipFill>
            <a:blip r:embed="rId6"/>
            <a:stretch>
              <a:fillRect l="0" t="0" r="0" b="0"/>
            </a:stretch>
          </a:blipFill>
        </p:spPr>
      </p:sp>
      <p:sp>
        <p:nvSpPr>
          <p:cNvPr name="Freeform 11" id="11"/>
          <p:cNvSpPr/>
          <p:nvPr/>
        </p:nvSpPr>
        <p:spPr>
          <a:xfrm flipH="false" flipV="false" rot="0">
            <a:off x="9065326" y="6600639"/>
            <a:ext cx="3865756" cy="1789702"/>
          </a:xfrm>
          <a:custGeom>
            <a:avLst/>
            <a:gdLst/>
            <a:ahLst/>
            <a:cxnLst/>
            <a:rect r="r" b="b" t="t" l="l"/>
            <a:pathLst>
              <a:path h="1789702" w="3865756">
                <a:moveTo>
                  <a:pt x="0" y="0"/>
                </a:moveTo>
                <a:lnTo>
                  <a:pt x="3865756" y="0"/>
                </a:lnTo>
                <a:lnTo>
                  <a:pt x="3865756" y="1789702"/>
                </a:lnTo>
                <a:lnTo>
                  <a:pt x="0" y="1789702"/>
                </a:lnTo>
                <a:lnTo>
                  <a:pt x="0" y="0"/>
                </a:lnTo>
                <a:close/>
              </a:path>
            </a:pathLst>
          </a:custGeom>
          <a:blipFill>
            <a:blip r:embed="rId7"/>
            <a:stretch>
              <a:fillRect l="0" t="0" r="0" b="0"/>
            </a:stretch>
          </a:blipFill>
        </p:spPr>
      </p:sp>
      <p:sp>
        <p:nvSpPr>
          <p:cNvPr name="Freeform 12" id="12"/>
          <p:cNvSpPr/>
          <p:nvPr/>
        </p:nvSpPr>
        <p:spPr>
          <a:xfrm flipH="false" flipV="false" rot="0">
            <a:off x="15658132" y="2372147"/>
            <a:ext cx="2343168" cy="1544946"/>
          </a:xfrm>
          <a:custGeom>
            <a:avLst/>
            <a:gdLst/>
            <a:ahLst/>
            <a:cxnLst/>
            <a:rect r="r" b="b" t="t" l="l"/>
            <a:pathLst>
              <a:path h="1544946" w="2343168">
                <a:moveTo>
                  <a:pt x="0" y="0"/>
                </a:moveTo>
                <a:lnTo>
                  <a:pt x="2343168" y="0"/>
                </a:lnTo>
                <a:lnTo>
                  <a:pt x="2343168" y="1544946"/>
                </a:lnTo>
                <a:lnTo>
                  <a:pt x="0" y="1544946"/>
                </a:lnTo>
                <a:lnTo>
                  <a:pt x="0" y="0"/>
                </a:lnTo>
                <a:close/>
              </a:path>
            </a:pathLst>
          </a:custGeom>
          <a:blipFill>
            <a:blip r:embed="rId8"/>
            <a:stretch>
              <a:fillRect l="0" t="0" r="0" b="0"/>
            </a:stretch>
          </a:blipFill>
        </p:spPr>
      </p:sp>
      <p:sp>
        <p:nvSpPr>
          <p:cNvPr name="Freeform 13" id="13"/>
          <p:cNvSpPr/>
          <p:nvPr/>
        </p:nvSpPr>
        <p:spPr>
          <a:xfrm flipH="false" flipV="false" rot="0">
            <a:off x="13467628" y="6600639"/>
            <a:ext cx="3791672" cy="1813408"/>
          </a:xfrm>
          <a:custGeom>
            <a:avLst/>
            <a:gdLst/>
            <a:ahLst/>
            <a:cxnLst/>
            <a:rect r="r" b="b" t="t" l="l"/>
            <a:pathLst>
              <a:path h="1813408" w="3791672">
                <a:moveTo>
                  <a:pt x="0" y="0"/>
                </a:moveTo>
                <a:lnTo>
                  <a:pt x="3791672" y="0"/>
                </a:lnTo>
                <a:lnTo>
                  <a:pt x="3791672" y="1813408"/>
                </a:lnTo>
                <a:lnTo>
                  <a:pt x="0" y="1813408"/>
                </a:lnTo>
                <a:lnTo>
                  <a:pt x="0" y="0"/>
                </a:lnTo>
                <a:close/>
              </a:path>
            </a:pathLst>
          </a:custGeom>
          <a:blipFill>
            <a:blip r:embed="rId9"/>
            <a:stretch>
              <a:fillRect l="0" t="0" r="0" b="0"/>
            </a:stretch>
          </a:blipFill>
        </p:spPr>
      </p:sp>
      <p:sp>
        <p:nvSpPr>
          <p:cNvPr name="TextBox 14" id="14"/>
          <p:cNvSpPr txBox="true"/>
          <p:nvPr/>
        </p:nvSpPr>
        <p:spPr>
          <a:xfrm rot="0">
            <a:off x="1622987" y="3491865"/>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KPI’S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52685" y="127121"/>
            <a:ext cx="16406615" cy="9990961"/>
          </a:xfrm>
          <a:custGeom>
            <a:avLst/>
            <a:gdLst/>
            <a:ahLst/>
            <a:cxnLst/>
            <a:rect r="r" b="b" t="t" l="l"/>
            <a:pathLst>
              <a:path h="9990961" w="16406615">
                <a:moveTo>
                  <a:pt x="0" y="0"/>
                </a:moveTo>
                <a:lnTo>
                  <a:pt x="16406615" y="0"/>
                </a:lnTo>
                <a:lnTo>
                  <a:pt x="16406615" y="9990961"/>
                </a:lnTo>
                <a:lnTo>
                  <a:pt x="0" y="9990961"/>
                </a:lnTo>
                <a:lnTo>
                  <a:pt x="0" y="0"/>
                </a:lnTo>
                <a:close/>
              </a:path>
            </a:pathLst>
          </a:custGeom>
          <a:blipFill>
            <a:blip r:embed="rId2"/>
            <a:stretch>
              <a:fillRect l="0" t="0" r="-1072"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16548" y="120859"/>
            <a:ext cx="16936923" cy="10118516"/>
          </a:xfrm>
          <a:custGeom>
            <a:avLst/>
            <a:gdLst/>
            <a:ahLst/>
            <a:cxnLst/>
            <a:rect r="r" b="b" t="t" l="l"/>
            <a:pathLst>
              <a:path h="10118516" w="16936923">
                <a:moveTo>
                  <a:pt x="0" y="0"/>
                </a:moveTo>
                <a:lnTo>
                  <a:pt x="16936922" y="0"/>
                </a:lnTo>
                <a:lnTo>
                  <a:pt x="16936922" y="10118516"/>
                </a:lnTo>
                <a:lnTo>
                  <a:pt x="0" y="10118516"/>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76103" y="0"/>
            <a:ext cx="17135795" cy="10287000"/>
          </a:xfrm>
          <a:custGeom>
            <a:avLst/>
            <a:gdLst/>
            <a:ahLst/>
            <a:cxnLst/>
            <a:rect r="r" b="b" t="t" l="l"/>
            <a:pathLst>
              <a:path h="10287000" w="17135795">
                <a:moveTo>
                  <a:pt x="0" y="0"/>
                </a:moveTo>
                <a:lnTo>
                  <a:pt x="17135794" y="0"/>
                </a:lnTo>
                <a:lnTo>
                  <a:pt x="17135794" y="10287000"/>
                </a:lnTo>
                <a:lnTo>
                  <a:pt x="0" y="10287000"/>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25349" y="0"/>
            <a:ext cx="17237301" cy="10287000"/>
          </a:xfrm>
          <a:custGeom>
            <a:avLst/>
            <a:gdLst/>
            <a:ahLst/>
            <a:cxnLst/>
            <a:rect r="r" b="b" t="t" l="l"/>
            <a:pathLst>
              <a:path h="10287000" w="17237301">
                <a:moveTo>
                  <a:pt x="0" y="0"/>
                </a:moveTo>
                <a:lnTo>
                  <a:pt x="17237302" y="0"/>
                </a:lnTo>
                <a:lnTo>
                  <a:pt x="17237302" y="10287000"/>
                </a:lnTo>
                <a:lnTo>
                  <a:pt x="0" y="1028700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620354" y="260945"/>
            <a:ext cx="16995338" cy="9975110"/>
            <a:chOff x="0" y="0"/>
            <a:chExt cx="4476139" cy="2627190"/>
          </a:xfrm>
        </p:grpSpPr>
        <p:sp>
          <p:nvSpPr>
            <p:cNvPr name="Freeform 4" id="4"/>
            <p:cNvSpPr/>
            <p:nvPr/>
          </p:nvSpPr>
          <p:spPr>
            <a:xfrm flipH="false" flipV="false" rot="0">
              <a:off x="0" y="0"/>
              <a:ext cx="4476138" cy="2627190"/>
            </a:xfrm>
            <a:custGeom>
              <a:avLst/>
              <a:gdLst/>
              <a:ahLst/>
              <a:cxnLst/>
              <a:rect r="r" b="b" t="t" l="l"/>
              <a:pathLst>
                <a:path h="2627190" w="4476138">
                  <a:moveTo>
                    <a:pt x="0" y="0"/>
                  </a:moveTo>
                  <a:lnTo>
                    <a:pt x="4476138" y="0"/>
                  </a:lnTo>
                  <a:lnTo>
                    <a:pt x="4476138" y="2627190"/>
                  </a:lnTo>
                  <a:lnTo>
                    <a:pt x="0" y="2627190"/>
                  </a:lnTo>
                  <a:close/>
                </a:path>
              </a:pathLst>
            </a:custGeom>
            <a:solidFill>
              <a:srgbClr val="F5F5F5"/>
            </a:solidFill>
            <a:ln cap="sq">
              <a:noFill/>
              <a:prstDash val="solid"/>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760930" y="478559"/>
            <a:ext cx="6185598" cy="784225"/>
          </a:xfrm>
          <a:prstGeom prst="rect">
            <a:avLst/>
          </a:prstGeom>
        </p:spPr>
        <p:txBody>
          <a:bodyPr anchor="t" rtlCol="false" tIns="0" lIns="0" bIns="0" rIns="0">
            <a:spAutoFit/>
          </a:bodyPr>
          <a:lstStyle/>
          <a:p>
            <a:pPr algn="r">
              <a:lnSpc>
                <a:spcPts val="6049"/>
              </a:lnSpc>
            </a:pPr>
            <a:r>
              <a:rPr lang="en-US" sz="5499" spc="175">
                <a:solidFill>
                  <a:srgbClr val="000000"/>
                </a:solidFill>
                <a:latin typeface="Open Sauce Medium"/>
              </a:rPr>
              <a:t>INSIGHTS</a:t>
            </a:r>
          </a:p>
        </p:txBody>
      </p:sp>
      <p:sp>
        <p:nvSpPr>
          <p:cNvPr name="TextBox 7" id="7"/>
          <p:cNvSpPr txBox="true"/>
          <p:nvPr/>
        </p:nvSpPr>
        <p:spPr>
          <a:xfrm rot="0">
            <a:off x="8087022" y="383309"/>
            <a:ext cx="8747339" cy="9328777"/>
          </a:xfrm>
          <a:prstGeom prst="rect">
            <a:avLst/>
          </a:prstGeom>
        </p:spPr>
        <p:txBody>
          <a:bodyPr anchor="t" rtlCol="false" tIns="0" lIns="0" bIns="0" rIns="0">
            <a:spAutoFit/>
          </a:bodyPr>
          <a:lstStyle/>
          <a:p>
            <a:pPr algn="just">
              <a:lnSpc>
                <a:spcPts val="3103"/>
              </a:lnSpc>
            </a:pPr>
            <a:r>
              <a:rPr lang="en-US" sz="2111">
                <a:solidFill>
                  <a:srgbClr val="000000"/>
                </a:solidFill>
                <a:latin typeface="Open Sauce Light"/>
              </a:rPr>
              <a:t>Here's a breakdown of some key COVID-19 statistics and their impact around the world:</a:t>
            </a:r>
          </a:p>
          <a:p>
            <a:pPr algn="just" marL="455837" indent="-227918" lvl="1">
              <a:lnSpc>
                <a:spcPts val="3103"/>
              </a:lnSpc>
              <a:buFont typeface="Arial"/>
              <a:buChar char="•"/>
            </a:pPr>
            <a:r>
              <a:rPr lang="en-US" sz="2111">
                <a:solidFill>
                  <a:srgbClr val="000000"/>
                </a:solidFill>
                <a:latin typeface="Open Sauce Light"/>
              </a:rPr>
              <a:t>2021 recorded the highest number of vaccinations administered.</a:t>
            </a:r>
          </a:p>
          <a:p>
            <a:pPr algn="just" marL="455837" indent="-227918" lvl="1">
              <a:lnSpc>
                <a:spcPts val="3103"/>
              </a:lnSpc>
              <a:buFont typeface="Arial"/>
              <a:buChar char="•"/>
            </a:pPr>
            <a:r>
              <a:rPr lang="en-US" sz="2111">
                <a:solidFill>
                  <a:srgbClr val="000000"/>
                </a:solidFill>
                <a:latin typeface="Open Sauce Light"/>
              </a:rPr>
              <a:t>South America had the highest number of deaths due to the virus.</a:t>
            </a:r>
          </a:p>
          <a:p>
            <a:pPr algn="just" marL="455837" indent="-227918" lvl="1">
              <a:lnSpc>
                <a:spcPts val="3103"/>
              </a:lnSpc>
              <a:buFont typeface="Arial"/>
              <a:buChar char="•"/>
            </a:pPr>
            <a:r>
              <a:rPr lang="en-US" sz="2111">
                <a:solidFill>
                  <a:srgbClr val="000000"/>
                </a:solidFill>
                <a:latin typeface="Open Sauce Light"/>
              </a:rPr>
              <a:t>South America also had the highest number of average cases.</a:t>
            </a:r>
          </a:p>
          <a:p>
            <a:pPr algn="just" marL="455837" indent="-227918" lvl="1">
              <a:lnSpc>
                <a:spcPts val="3103"/>
              </a:lnSpc>
              <a:buFont typeface="Arial"/>
              <a:buChar char="•"/>
            </a:pPr>
            <a:r>
              <a:rPr lang="en-US" sz="2111">
                <a:solidFill>
                  <a:srgbClr val="000000"/>
                </a:solidFill>
                <a:latin typeface="Open Sauce Light"/>
              </a:rPr>
              <a:t>Europe had the highest number of hospital patients admitted.</a:t>
            </a:r>
          </a:p>
          <a:p>
            <a:pPr algn="just" marL="434247" indent="-217124" lvl="1">
              <a:lnSpc>
                <a:spcPts val="2956"/>
              </a:lnSpc>
              <a:buFont typeface="Arial"/>
              <a:buChar char="•"/>
            </a:pPr>
            <a:r>
              <a:rPr lang="en-US" sz="2011">
                <a:solidFill>
                  <a:srgbClr val="000000"/>
                </a:solidFill>
                <a:latin typeface="Open Sauce Light"/>
              </a:rPr>
              <a:t>GDP across the six continents ranged from 5,485.24 to 28,815.54.</a:t>
            </a:r>
          </a:p>
          <a:p>
            <a:pPr algn="just" marL="455837" indent="-227918" lvl="1">
              <a:lnSpc>
                <a:spcPts val="3103"/>
              </a:lnSpc>
              <a:buFont typeface="Arial"/>
              <a:buChar char="•"/>
            </a:pPr>
            <a:r>
              <a:rPr lang="en-US" sz="2111">
                <a:solidFill>
                  <a:srgbClr val="000000"/>
                </a:solidFill>
                <a:latin typeface="Open Sauce Light"/>
              </a:rPr>
              <a:t>The elderly and those with cardiovascular diseases were the most affected groups.</a:t>
            </a:r>
          </a:p>
          <a:p>
            <a:pPr algn="just" marL="455837" indent="-227918" lvl="1">
              <a:lnSpc>
                <a:spcPts val="3103"/>
              </a:lnSpc>
              <a:buFont typeface="Arial"/>
              <a:buChar char="•"/>
            </a:pPr>
            <a:r>
              <a:rPr lang="en-US" sz="2111">
                <a:solidFill>
                  <a:srgbClr val="000000"/>
                </a:solidFill>
                <a:latin typeface="Open Sauce Light"/>
              </a:rPr>
              <a:t>South America had the highest positive rate, while Europe had the highest reproduction rate.</a:t>
            </a:r>
          </a:p>
          <a:p>
            <a:pPr algn="just" marL="455837" indent="-227918" lvl="1">
              <a:lnSpc>
                <a:spcPts val="3103"/>
              </a:lnSpc>
              <a:buFont typeface="Arial"/>
              <a:buChar char="•"/>
            </a:pPr>
            <a:r>
              <a:rPr lang="en-US" sz="2111">
                <a:solidFill>
                  <a:srgbClr val="000000"/>
                </a:solidFill>
                <a:latin typeface="Open Sauce Light"/>
              </a:rPr>
              <a:t>Post-COVID, life expectancy is estimated to be up to 68 years.</a:t>
            </a:r>
          </a:p>
          <a:p>
            <a:pPr algn="just" marL="455837" indent="-227918" lvl="1">
              <a:lnSpc>
                <a:spcPts val="3103"/>
              </a:lnSpc>
              <a:buFont typeface="Arial"/>
              <a:buChar char="•"/>
            </a:pPr>
            <a:r>
              <a:rPr lang="en-US" sz="2111">
                <a:solidFill>
                  <a:srgbClr val="000000"/>
                </a:solidFill>
                <a:latin typeface="Open Sauce Light"/>
              </a:rPr>
              <a:t>It's important to note that these statistics are constantly changing and evolving as the world continues to battle COVID-19. While it's encouraging to see that vaccinations are being administered at record rates, it's heartbreaking to see the impact of the virus on different regions and populations. The numbers serve as a reminder of the importance of continuing to follow guidelines and protocols to keep ourselves and others safe. As we move forward, it will be crucial to prioritize global efforts to mitigate the spread of the virus and provide support for those who have been affected. Let's work together towards a healthier, safer future for all.</a:t>
            </a:r>
          </a:p>
        </p:txBody>
      </p:sp>
      <p:grpSp>
        <p:nvGrpSpPr>
          <p:cNvPr name="Group 8" id="8"/>
          <p:cNvGrpSpPr>
            <a:grpSpLocks noChangeAspect="true"/>
          </p:cNvGrpSpPr>
          <p:nvPr/>
        </p:nvGrpSpPr>
        <p:grpSpPr>
          <a:xfrm rot="0">
            <a:off x="620354" y="1444625"/>
            <a:ext cx="7284828" cy="7284799"/>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06" t="0" r="-24906"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DAFvSkczS5w</dc:identifier>
  <dcterms:modified xsi:type="dcterms:W3CDTF">2011-08-01T06:04:30Z</dcterms:modified>
  <cp:revision>1</cp:revision>
  <dc:title>COVID DATA</dc:title>
</cp:coreProperties>
</file>